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6858000" cx="12192000"/>
  <p:notesSz cx="6858000" cy="9144000"/>
  <p:embeddedFontLst>
    <p:embeddedFont>
      <p:font typeface="Corbel"/>
      <p:regular r:id="rId52"/>
      <p:bold r:id="rId53"/>
      <p:italic r:id="rId54"/>
      <p:boldItalic r:id="rId55"/>
    </p:embeddedFont>
    <p:embeddedFont>
      <p:font typeface="Quattrocento Sans"/>
      <p:regular r:id="rId56"/>
      <p:bold r:id="rId57"/>
      <p:italic r:id="rId58"/>
      <p:boldItalic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penSans-italic.fntdata"/><Relationship Id="rId61" Type="http://schemas.openxmlformats.org/officeDocument/2006/relationships/font" Target="fonts/OpenSans-bold.fntdata"/><Relationship Id="rId20" Type="http://schemas.openxmlformats.org/officeDocument/2006/relationships/slide" Target="slides/slide14.xml"/><Relationship Id="rId63" Type="http://schemas.openxmlformats.org/officeDocument/2006/relationships/font" Target="fonts/Open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OpenSans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Corbel-bold.fntdata"/><Relationship Id="rId52" Type="http://schemas.openxmlformats.org/officeDocument/2006/relationships/font" Target="fonts/Corbel-regular.fntdata"/><Relationship Id="rId11" Type="http://schemas.openxmlformats.org/officeDocument/2006/relationships/slide" Target="slides/slide5.xml"/><Relationship Id="rId55" Type="http://schemas.openxmlformats.org/officeDocument/2006/relationships/font" Target="fonts/Corbel-boldItalic.fntdata"/><Relationship Id="rId10" Type="http://schemas.openxmlformats.org/officeDocument/2006/relationships/slide" Target="slides/slide4.xml"/><Relationship Id="rId54" Type="http://schemas.openxmlformats.org/officeDocument/2006/relationships/font" Target="fonts/Corbel-italic.fntdata"/><Relationship Id="rId13" Type="http://schemas.openxmlformats.org/officeDocument/2006/relationships/slide" Target="slides/slide7.xml"/><Relationship Id="rId57" Type="http://schemas.openxmlformats.org/officeDocument/2006/relationships/font" Target="fonts/QuattrocentoSans-bold.fntdata"/><Relationship Id="rId12" Type="http://schemas.openxmlformats.org/officeDocument/2006/relationships/slide" Target="slides/slide6.xml"/><Relationship Id="rId56" Type="http://schemas.openxmlformats.org/officeDocument/2006/relationships/font" Target="fonts/QuattrocentoSans-regular.fntdata"/><Relationship Id="rId15" Type="http://schemas.openxmlformats.org/officeDocument/2006/relationships/slide" Target="slides/slide9.xml"/><Relationship Id="rId59" Type="http://schemas.openxmlformats.org/officeDocument/2006/relationships/font" Target="fonts/QuattrocentoSans-boldItalic.fntdata"/><Relationship Id="rId14" Type="http://schemas.openxmlformats.org/officeDocument/2006/relationships/slide" Target="slides/slide8.xml"/><Relationship Id="rId58" Type="http://schemas.openxmlformats.org/officeDocument/2006/relationships/font" Target="fonts/Quattrocento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acb838cb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acb838cb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acb838cb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acb838cb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acb838cb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acb838cb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acb838cb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acb838cb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acb838cb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acb838cb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acb838cb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acb838cb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acb838cb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acb838cb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acb838cb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acb838cb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acb838cb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acb838cb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acb838cb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acb838cb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acb838cb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acb838cb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acb838cb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acb838cb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acb838cb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acb838cb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acb838cb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acb838cb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acb838cb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acb838cb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acb838cb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acb838cb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acb838cb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acb838cb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acb838cb3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acb838cb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acb838cb3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acb838cb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acb838cb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acb838cb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acb838c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acb838c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acb838cb3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acb838cb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4acb838cb3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4acb838cb3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acb838cb3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acb838cb3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acb838cb3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acb838cb3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4acb838cb3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4acb838cb3_0_4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acb838cb3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4acb838cb3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acb838cb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4acb838cb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4acb838cb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4acb838cb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4acb838cb3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4acb838cb3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acb838cb3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4acb838cb3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acb838cb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acb838cb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acb838cb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acb838cb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4acb838cb3_0_3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4acb838cb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4acb838cb3_0_5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4acb838cb3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4acb838cb3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4acb838cb3_0_5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4acb838cb3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4acb838cb3_0_5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acb838cb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acb838cb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acb838cb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acb838cb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acb838cb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acb838cb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acb838cb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acb838cb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acb838cb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acb838cb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1109980" y="882376"/>
            <a:ext cx="9966960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Corbel"/>
              <a:buNone/>
              <a:defRPr b="1" sz="720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709530" y="3869634"/>
            <a:ext cx="8767860" cy="1388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76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6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2000"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cxnSp>
        <p:nvCxnSpPr>
          <p:cNvPr id="19" name="Google Shape;19;p2"/>
          <p:cNvCxnSpPr/>
          <p:nvPr/>
        </p:nvCxnSpPr>
        <p:spPr>
          <a:xfrm>
            <a:off x="1978660" y="3733800"/>
            <a:ext cx="8229601" cy="0"/>
          </a:xfrm>
          <a:prstGeom prst="straightConnector1">
            <a:avLst/>
          </a:prstGeom>
          <a:noFill/>
          <a:ln cap="flat" cmpd="sng" w="100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4060136" y="-859735"/>
            <a:ext cx="4038600" cy="9872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81850" y="2305050"/>
            <a:ext cx="54102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2152650" y="-247650"/>
            <a:ext cx="5410200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2" name="Google Shape;102;p17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8" name="Google Shape;118;p21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1106424" y="1173575"/>
            <a:ext cx="9966960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Corbel"/>
              <a:buNone/>
              <a:defRPr b="0" sz="7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1709928" y="4154520"/>
            <a:ext cx="8769096" cy="1363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cxnSp>
        <p:nvCxnSpPr>
          <p:cNvPr id="36" name="Google Shape;36;p5"/>
          <p:cNvCxnSpPr/>
          <p:nvPr/>
        </p:nvCxnSpPr>
        <p:spPr>
          <a:xfrm>
            <a:off x="1981200" y="4020408"/>
            <a:ext cx="8229601" cy="0"/>
          </a:xfrm>
          <a:prstGeom prst="straightConnector1">
            <a:avLst/>
          </a:prstGeom>
          <a:noFill/>
          <a:ln cap="flat" cmpd="sng" w="100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1143000" y="2057399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036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indent="-3302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indent="-30987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indent="-30987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indent="-309879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267612" y="20574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036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indent="-3302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indent="-30987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indent="-30987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indent="-309879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1143000" y="2001511"/>
            <a:ext cx="4754880" cy="77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1143000" y="2721483"/>
            <a:ext cx="4754880" cy="3383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036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indent="-3302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indent="-30987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indent="-30987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indent="-309879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269173" y="1999032"/>
            <a:ext cx="4754880" cy="77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269173" y="2719322"/>
            <a:ext cx="4754880" cy="3383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036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indent="-3302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indent="-30987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indent="-30987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indent="-309879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orbel"/>
              <a:buNone/>
              <a:defRPr b="0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852159" y="1097280"/>
            <a:ext cx="5212080" cy="4663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16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560"/>
              <a:buChar char="•"/>
              <a:defRPr sz="3200"/>
            </a:lvl1pPr>
            <a:lvl2pPr indent="-37084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240"/>
              <a:buChar char="•"/>
              <a:defRPr sz="2800"/>
            </a:lvl2pPr>
            <a:lvl3pPr indent="-35051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20"/>
              <a:buChar char="•"/>
              <a:defRPr sz="24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1143000" y="2834640"/>
            <a:ext cx="393192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  <a:defRPr sz="17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orbel"/>
              <a:buNone/>
              <a:defRPr b="0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413248" y="1069847"/>
            <a:ext cx="6099048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4300" spcFirstLastPara="1" rIns="91425" wrap="square" tIns="1828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orbel"/>
              <a:buNone/>
              <a:defRPr b="0" i="0" sz="2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orbel"/>
              <a:buNone/>
              <a:defRPr b="0" i="0" sz="2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orbel"/>
              <a:buNone/>
              <a:defRPr b="0" i="0" sz="2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143000" y="2834640"/>
            <a:ext cx="393192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  <a:defRPr sz="17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orbel"/>
              <a:buNone/>
              <a:defRPr b="0" i="0" sz="4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036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Corbel"/>
              <a:buChar char="•"/>
              <a:defRPr b="0" i="0" sz="2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Char char="•"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20039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rbel"/>
              <a:buChar char="•"/>
              <a:defRPr b="0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988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9879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9879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9879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9879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9879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3666" y="404040"/>
            <a:ext cx="2624667" cy="184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6273801"/>
            <a:ext cx="12199492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>
            <p:ph type="ctrTitle"/>
          </p:nvPr>
        </p:nvSpPr>
        <p:spPr>
          <a:xfrm>
            <a:off x="1109979" y="1049913"/>
            <a:ext cx="9966960" cy="2724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Open Sans"/>
              <a:buNone/>
            </a:pPr>
            <a:r>
              <a:rPr lang="es-AR" sz="4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Desarrollando aplicaciones Blockchain con .NET Core</a:t>
            </a:r>
            <a:endParaRPr sz="4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5"/>
          <p:cNvSpPr txBox="1"/>
          <p:nvPr>
            <p:ph idx="1" type="subTitle"/>
          </p:nvPr>
        </p:nvSpPr>
        <p:spPr>
          <a:xfrm>
            <a:off x="1709530" y="4085136"/>
            <a:ext cx="8767860" cy="1388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s-A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Sebastián L. Pérez - @sebaleoperez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20"/>
              <a:buNone/>
            </a:pPr>
            <a:r>
              <a:rPr lang="es-AR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Community Tech Evangelist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</a:pPr>
            <a:r>
              <a:rPr lang="es-A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RSK Labs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Han operado con criptomonedas ?</a:t>
            </a:r>
            <a:endParaRPr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9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0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033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4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8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Han desarrollado algo con Blockchain ?</a:t>
            </a: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9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0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033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4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8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Han desarrollado algo con Blockchain ?</a:t>
            </a:r>
            <a:endParaRPr/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0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415600" y="610867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Mitos y creencias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5600"/>
            <a:ext cx="12192000" cy="521815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8"/>
          <p:cNvSpPr txBox="1"/>
          <p:nvPr>
            <p:ph type="title"/>
          </p:nvPr>
        </p:nvSpPr>
        <p:spPr>
          <a:xfrm>
            <a:off x="3532867" y="336633"/>
            <a:ext cx="5708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Lo que piensa mi familia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633" y="760300"/>
            <a:ext cx="12209332" cy="610166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9"/>
          <p:cNvSpPr txBox="1"/>
          <p:nvPr>
            <p:ph type="title"/>
          </p:nvPr>
        </p:nvSpPr>
        <p:spPr>
          <a:xfrm>
            <a:off x="2946400" y="-3300"/>
            <a:ext cx="7249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>
                <a:solidFill>
                  <a:srgbClr val="000000"/>
                </a:solidFill>
              </a:rPr>
              <a:t>Lo que piensan mis colegas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0167"/>
            <a:ext cx="12191999" cy="597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0"/>
          <p:cNvSpPr txBox="1"/>
          <p:nvPr>
            <p:ph type="title"/>
          </p:nvPr>
        </p:nvSpPr>
        <p:spPr>
          <a:xfrm>
            <a:off x="3040233" y="0"/>
            <a:ext cx="6555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>
                <a:solidFill>
                  <a:srgbClr val="000000"/>
                </a:solidFill>
              </a:rPr>
              <a:t>Lo que piensan mis amigos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type="title"/>
          </p:nvPr>
        </p:nvSpPr>
        <p:spPr>
          <a:xfrm>
            <a:off x="1870367" y="203200"/>
            <a:ext cx="8270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>
                <a:solidFill>
                  <a:srgbClr val="000000"/>
                </a:solidFill>
              </a:rPr>
              <a:t>Lo que piensan mis amigos (ahora)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4330"/>
            <a:ext cx="12191999" cy="5776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1870367" y="-26767"/>
            <a:ext cx="8270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>
                <a:solidFill>
                  <a:srgbClr val="000000"/>
                </a:solidFill>
              </a:rPr>
              <a:t>La  realidad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8433"/>
            <a:ext cx="12192000" cy="6019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46"/>
            <a:ext cx="12192001" cy="683495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3"/>
          <p:cNvSpPr txBox="1"/>
          <p:nvPr/>
        </p:nvSpPr>
        <p:spPr>
          <a:xfrm>
            <a:off x="87814" y="0"/>
            <a:ext cx="116535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 poco de historia</a:t>
            </a:r>
            <a:endParaRPr b="1" sz="4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/>
        </p:nvSpPr>
        <p:spPr>
          <a:xfrm>
            <a:off x="567267" y="533400"/>
            <a:ext cx="9872871" cy="677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Corbel"/>
              <a:buNone/>
            </a:pPr>
            <a:r>
              <a:rPr b="1" i="0" lang="es-AR" sz="2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Contamos con el apoyo de:</a:t>
            </a:r>
            <a:endParaRPr b="1" i="0" sz="2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3354" y="2396540"/>
            <a:ext cx="2521479" cy="73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 rotWithShape="1">
          <a:blip r:embed="rId4">
            <a:alphaModFix/>
          </a:blip>
          <a:srcRect b="0" l="7709" r="6383" t="0"/>
          <a:stretch/>
        </p:blipFill>
        <p:spPr>
          <a:xfrm>
            <a:off x="4703233" y="2186958"/>
            <a:ext cx="2785533" cy="942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 rotWithShape="1">
          <a:blip r:embed="rId5">
            <a:alphaModFix/>
          </a:blip>
          <a:srcRect b="13533" l="12245" r="12225" t="10872"/>
          <a:stretch/>
        </p:blipFill>
        <p:spPr>
          <a:xfrm>
            <a:off x="8657166" y="1921934"/>
            <a:ext cx="2013874" cy="136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4647" y="4580323"/>
            <a:ext cx="2138892" cy="66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80627" y="4370741"/>
            <a:ext cx="2816606" cy="871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16278" y="4261292"/>
            <a:ext cx="3295650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Internet del conocimiento</a:t>
            </a:r>
            <a:endParaRPr/>
          </a:p>
        </p:txBody>
      </p:sp>
      <p:sp>
        <p:nvSpPr>
          <p:cNvPr id="324" name="Google Shape;324;p45"/>
          <p:cNvSpPr txBox="1"/>
          <p:nvPr/>
        </p:nvSpPr>
        <p:spPr>
          <a:xfrm>
            <a:off x="1629133" y="2534417"/>
            <a:ext cx="56424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>
                <a:solidFill>
                  <a:srgbClr val="404041"/>
                </a:solidFill>
                <a:latin typeface="Trebuchet MS"/>
                <a:ea typeface="Trebuchet MS"/>
                <a:cs typeface="Trebuchet MS"/>
                <a:sym typeface="Trebuchet MS"/>
              </a:rPr>
              <a:t>Acceso democrático</a:t>
            </a:r>
            <a:endParaRPr sz="3200">
              <a:solidFill>
                <a:srgbClr val="40404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0404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>
                <a:solidFill>
                  <a:srgbClr val="404041"/>
                </a:solidFill>
                <a:latin typeface="Trebuchet MS"/>
                <a:ea typeface="Trebuchet MS"/>
                <a:cs typeface="Trebuchet MS"/>
                <a:sym typeface="Trebuchet MS"/>
              </a:rPr>
              <a:t>Comunicación instantánea</a:t>
            </a:r>
            <a:endParaRPr sz="3200">
              <a:solidFill>
                <a:srgbClr val="40404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0404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>
                <a:solidFill>
                  <a:srgbClr val="404041"/>
                </a:solidFill>
                <a:latin typeface="Trebuchet MS"/>
                <a:ea typeface="Trebuchet MS"/>
                <a:cs typeface="Trebuchet MS"/>
                <a:sym typeface="Trebuchet MS"/>
              </a:rPr>
              <a:t>Bajo costo</a:t>
            </a:r>
            <a:endParaRPr sz="3200">
              <a:solidFill>
                <a:srgbClr val="40404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0404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>
                <a:solidFill>
                  <a:srgbClr val="404041"/>
                </a:solidFill>
                <a:latin typeface="Trebuchet MS"/>
                <a:ea typeface="Trebuchet MS"/>
                <a:cs typeface="Trebuchet MS"/>
                <a:sym typeface="Trebuchet MS"/>
              </a:rPr>
              <a:t>Info digital es fácil de copiar</a:t>
            </a:r>
            <a:endParaRPr sz="3200">
              <a:solidFill>
                <a:srgbClr val="40404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5" name="Google Shape;3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66" y="2133500"/>
            <a:ext cx="90340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00" y="3138500"/>
            <a:ext cx="90340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66" y="4165500"/>
            <a:ext cx="90340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466" y="5170501"/>
            <a:ext cx="794866" cy="79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7933" y="1681442"/>
            <a:ext cx="4615666" cy="4061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9600" y="1073467"/>
            <a:ext cx="4874100" cy="478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One server to rule them all</a:t>
            </a:r>
            <a:endParaRPr/>
          </a:p>
        </p:txBody>
      </p:sp>
      <p:pic>
        <p:nvPicPr>
          <p:cNvPr id="341" name="Google Shape;3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767" y="2294067"/>
            <a:ext cx="1800200" cy="2790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One server to rule them all</a:t>
            </a:r>
            <a:endParaRPr/>
          </a:p>
        </p:txBody>
      </p:sp>
      <p:pic>
        <p:nvPicPr>
          <p:cNvPr id="347" name="Google Shape;3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2130" y="1853933"/>
            <a:ext cx="1109803" cy="182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133" y="4175307"/>
            <a:ext cx="1109803" cy="18208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48"/>
          <p:cNvCxnSpPr>
            <a:stCxn id="348" idx="3"/>
            <a:endCxn id="347" idx="1"/>
          </p:cNvCxnSpPr>
          <p:nvPr/>
        </p:nvCxnSpPr>
        <p:spPr>
          <a:xfrm flipH="1" rot="10800000">
            <a:off x="4080936" y="2764337"/>
            <a:ext cx="2751300" cy="23214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One server to rule them all</a:t>
            </a:r>
            <a:endParaRPr/>
          </a:p>
        </p:txBody>
      </p:sp>
      <p:pic>
        <p:nvPicPr>
          <p:cNvPr id="355" name="Google Shape;3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395" y="2017033"/>
            <a:ext cx="1306449" cy="1870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267" y="4401383"/>
            <a:ext cx="1306449" cy="18702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49"/>
          <p:cNvCxnSpPr>
            <a:stCxn id="356" idx="3"/>
            <a:endCxn id="355" idx="1"/>
          </p:cNvCxnSpPr>
          <p:nvPr/>
        </p:nvCxnSpPr>
        <p:spPr>
          <a:xfrm flipH="1" rot="10800000">
            <a:off x="2571716" y="2952112"/>
            <a:ext cx="3238800" cy="23844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5718" y="4584342"/>
            <a:ext cx="1306449" cy="18702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49"/>
          <p:cNvCxnSpPr>
            <a:stCxn id="355" idx="3"/>
            <a:endCxn id="358" idx="1"/>
          </p:cNvCxnSpPr>
          <p:nvPr/>
        </p:nvCxnSpPr>
        <p:spPr>
          <a:xfrm>
            <a:off x="7116844" y="2952162"/>
            <a:ext cx="2688900" cy="25674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9"/>
          <p:cNvCxnSpPr>
            <a:stCxn id="356" idx="3"/>
            <a:endCxn id="358" idx="1"/>
          </p:cNvCxnSpPr>
          <p:nvPr/>
        </p:nvCxnSpPr>
        <p:spPr>
          <a:xfrm>
            <a:off x="2571716" y="5336512"/>
            <a:ext cx="7233900" cy="1830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One server to rule them all</a:t>
            </a:r>
            <a:endParaRPr/>
          </a:p>
        </p:txBody>
      </p:sp>
      <p:pic>
        <p:nvPicPr>
          <p:cNvPr id="366" name="Google Shape;3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869" y="2925923"/>
            <a:ext cx="1166391" cy="144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000" y="4762813"/>
            <a:ext cx="1166391" cy="1440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50"/>
          <p:cNvCxnSpPr>
            <a:stCxn id="367" idx="3"/>
            <a:endCxn id="366" idx="1"/>
          </p:cNvCxnSpPr>
          <p:nvPr/>
        </p:nvCxnSpPr>
        <p:spPr>
          <a:xfrm flipH="1" rot="10800000">
            <a:off x="2963391" y="3646331"/>
            <a:ext cx="2891400" cy="18369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9" name="Google Shape;3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1875" y="4903763"/>
            <a:ext cx="1166391" cy="1440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p50"/>
          <p:cNvCxnSpPr>
            <a:stCxn id="366" idx="3"/>
            <a:endCxn id="369" idx="1"/>
          </p:cNvCxnSpPr>
          <p:nvPr/>
        </p:nvCxnSpPr>
        <p:spPr>
          <a:xfrm>
            <a:off x="7021261" y="3646341"/>
            <a:ext cx="2400600" cy="19779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50"/>
          <p:cNvCxnSpPr>
            <a:stCxn id="367" idx="3"/>
            <a:endCxn id="369" idx="1"/>
          </p:cNvCxnSpPr>
          <p:nvPr/>
        </p:nvCxnSpPr>
        <p:spPr>
          <a:xfrm>
            <a:off x="2963391" y="5483231"/>
            <a:ext cx="6458400" cy="1410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2" name="Google Shape;3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717" y="1613667"/>
            <a:ext cx="1166391" cy="144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4075" y="1613667"/>
            <a:ext cx="1166391" cy="1440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50"/>
          <p:cNvCxnSpPr>
            <a:stCxn id="372" idx="3"/>
            <a:endCxn id="366" idx="1"/>
          </p:cNvCxnSpPr>
          <p:nvPr/>
        </p:nvCxnSpPr>
        <p:spPr>
          <a:xfrm>
            <a:off x="3204109" y="2334085"/>
            <a:ext cx="2650800" cy="13122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50"/>
          <p:cNvCxnSpPr>
            <a:stCxn id="372" idx="2"/>
            <a:endCxn id="367" idx="0"/>
          </p:cNvCxnSpPr>
          <p:nvPr/>
        </p:nvCxnSpPr>
        <p:spPr>
          <a:xfrm flipH="1">
            <a:off x="2380313" y="3054504"/>
            <a:ext cx="240600" cy="17082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50"/>
          <p:cNvCxnSpPr>
            <a:stCxn id="372" idx="3"/>
            <a:endCxn id="373" idx="1"/>
          </p:cNvCxnSpPr>
          <p:nvPr/>
        </p:nvCxnSpPr>
        <p:spPr>
          <a:xfrm>
            <a:off x="3204109" y="2334085"/>
            <a:ext cx="6650100" cy="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50"/>
          <p:cNvCxnSpPr>
            <a:stCxn id="366" idx="3"/>
            <a:endCxn id="373" idx="1"/>
          </p:cNvCxnSpPr>
          <p:nvPr/>
        </p:nvCxnSpPr>
        <p:spPr>
          <a:xfrm flipH="1" rot="10800000">
            <a:off x="7021261" y="2334141"/>
            <a:ext cx="2832900" cy="13122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50"/>
          <p:cNvCxnSpPr>
            <a:stCxn id="373" idx="2"/>
            <a:endCxn id="369" idx="0"/>
          </p:cNvCxnSpPr>
          <p:nvPr/>
        </p:nvCxnSpPr>
        <p:spPr>
          <a:xfrm flipH="1">
            <a:off x="10004971" y="3054504"/>
            <a:ext cx="432300" cy="18492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Cadena de bloques</a:t>
            </a:r>
            <a:endParaRPr/>
          </a:p>
        </p:txBody>
      </p:sp>
      <p:sp>
        <p:nvSpPr>
          <p:cNvPr id="384" name="Google Shape;384;p51"/>
          <p:cNvSpPr/>
          <p:nvPr/>
        </p:nvSpPr>
        <p:spPr>
          <a:xfrm>
            <a:off x="1051300" y="1576700"/>
            <a:ext cx="3300900" cy="2444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1"/>
          <p:cNvSpPr txBox="1"/>
          <p:nvPr/>
        </p:nvSpPr>
        <p:spPr>
          <a:xfrm>
            <a:off x="2102900" y="2038100"/>
            <a:ext cx="22491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/>
              <a:t>A</a:t>
            </a:r>
            <a:endParaRPr sz="9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Cadena de bloques</a:t>
            </a:r>
            <a:endParaRPr/>
          </a:p>
        </p:txBody>
      </p:sp>
      <p:sp>
        <p:nvSpPr>
          <p:cNvPr id="391" name="Google Shape;391;p52"/>
          <p:cNvSpPr/>
          <p:nvPr/>
        </p:nvSpPr>
        <p:spPr>
          <a:xfrm>
            <a:off x="970000" y="1613367"/>
            <a:ext cx="3300900" cy="2444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2"/>
          <p:cNvSpPr txBox="1"/>
          <p:nvPr/>
        </p:nvSpPr>
        <p:spPr>
          <a:xfrm>
            <a:off x="2021600" y="2074767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/>
              <a:t>A</a:t>
            </a:r>
            <a:endParaRPr sz="9600"/>
          </a:p>
        </p:txBody>
      </p:sp>
      <p:sp>
        <p:nvSpPr>
          <p:cNvPr id="393" name="Google Shape;393;p52"/>
          <p:cNvSpPr/>
          <p:nvPr/>
        </p:nvSpPr>
        <p:spPr>
          <a:xfrm>
            <a:off x="7921200" y="1613367"/>
            <a:ext cx="3300900" cy="2444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2"/>
          <p:cNvSpPr txBox="1"/>
          <p:nvPr/>
        </p:nvSpPr>
        <p:spPr>
          <a:xfrm>
            <a:off x="8186600" y="2054100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>
                <a:solidFill>
                  <a:srgbClr val="38761D"/>
                </a:solidFill>
              </a:rPr>
              <a:t>A</a:t>
            </a:r>
            <a:endParaRPr sz="9600">
              <a:solidFill>
                <a:srgbClr val="38761D"/>
              </a:solidFill>
            </a:endParaRPr>
          </a:p>
        </p:txBody>
      </p:sp>
      <p:sp>
        <p:nvSpPr>
          <p:cNvPr id="395" name="Google Shape;395;p52"/>
          <p:cNvSpPr txBox="1"/>
          <p:nvPr/>
        </p:nvSpPr>
        <p:spPr>
          <a:xfrm>
            <a:off x="9535100" y="2074767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/>
              <a:t>B</a:t>
            </a:r>
            <a:endParaRPr sz="9600"/>
          </a:p>
        </p:txBody>
      </p:sp>
      <p:cxnSp>
        <p:nvCxnSpPr>
          <p:cNvPr id="396" name="Google Shape;396;p52"/>
          <p:cNvCxnSpPr>
            <a:stCxn id="391" idx="3"/>
            <a:endCxn id="393" idx="1"/>
          </p:cNvCxnSpPr>
          <p:nvPr/>
        </p:nvCxnSpPr>
        <p:spPr>
          <a:xfrm>
            <a:off x="4270900" y="2835717"/>
            <a:ext cx="3650400" cy="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Cadena de bloques</a:t>
            </a:r>
            <a:endParaRPr/>
          </a:p>
        </p:txBody>
      </p:sp>
      <p:sp>
        <p:nvSpPr>
          <p:cNvPr id="402" name="Google Shape;402;p53"/>
          <p:cNvSpPr/>
          <p:nvPr/>
        </p:nvSpPr>
        <p:spPr>
          <a:xfrm>
            <a:off x="537867" y="1485000"/>
            <a:ext cx="3300900" cy="2444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3"/>
          <p:cNvSpPr txBox="1"/>
          <p:nvPr/>
        </p:nvSpPr>
        <p:spPr>
          <a:xfrm>
            <a:off x="1589467" y="1946400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/>
              <a:t>A</a:t>
            </a:r>
            <a:endParaRPr sz="9600"/>
          </a:p>
        </p:txBody>
      </p:sp>
      <p:sp>
        <p:nvSpPr>
          <p:cNvPr id="404" name="Google Shape;404;p53"/>
          <p:cNvSpPr/>
          <p:nvPr/>
        </p:nvSpPr>
        <p:spPr>
          <a:xfrm>
            <a:off x="7489067" y="1485000"/>
            <a:ext cx="3300900" cy="2444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3"/>
          <p:cNvSpPr txBox="1"/>
          <p:nvPr/>
        </p:nvSpPr>
        <p:spPr>
          <a:xfrm>
            <a:off x="7754467" y="1925733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>
                <a:solidFill>
                  <a:srgbClr val="6AA84F"/>
                </a:solidFill>
              </a:rPr>
              <a:t>A</a:t>
            </a:r>
            <a:endParaRPr sz="9600">
              <a:solidFill>
                <a:srgbClr val="6AA84F"/>
              </a:solidFill>
            </a:endParaRPr>
          </a:p>
        </p:txBody>
      </p:sp>
      <p:sp>
        <p:nvSpPr>
          <p:cNvPr id="406" name="Google Shape;406;p53"/>
          <p:cNvSpPr txBox="1"/>
          <p:nvPr/>
        </p:nvSpPr>
        <p:spPr>
          <a:xfrm>
            <a:off x="9102967" y="1946400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/>
              <a:t>B</a:t>
            </a:r>
            <a:endParaRPr sz="9600"/>
          </a:p>
        </p:txBody>
      </p:sp>
      <p:cxnSp>
        <p:nvCxnSpPr>
          <p:cNvPr id="407" name="Google Shape;407;p53"/>
          <p:cNvCxnSpPr>
            <a:stCxn id="402" idx="3"/>
            <a:endCxn id="404" idx="1"/>
          </p:cNvCxnSpPr>
          <p:nvPr/>
        </p:nvCxnSpPr>
        <p:spPr>
          <a:xfrm>
            <a:off x="3838767" y="2707350"/>
            <a:ext cx="3650400" cy="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53"/>
          <p:cNvSpPr/>
          <p:nvPr/>
        </p:nvSpPr>
        <p:spPr>
          <a:xfrm>
            <a:off x="7489067" y="4237967"/>
            <a:ext cx="3300900" cy="2444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3"/>
          <p:cNvSpPr txBox="1"/>
          <p:nvPr/>
        </p:nvSpPr>
        <p:spPr>
          <a:xfrm>
            <a:off x="7754467" y="4678700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>
                <a:solidFill>
                  <a:srgbClr val="6AA84F"/>
                </a:solidFill>
              </a:rPr>
              <a:t>B</a:t>
            </a:r>
            <a:endParaRPr sz="9600">
              <a:solidFill>
                <a:srgbClr val="6AA84F"/>
              </a:solidFill>
            </a:endParaRPr>
          </a:p>
        </p:txBody>
      </p:sp>
      <p:sp>
        <p:nvSpPr>
          <p:cNvPr id="410" name="Google Shape;410;p53"/>
          <p:cNvSpPr txBox="1"/>
          <p:nvPr/>
        </p:nvSpPr>
        <p:spPr>
          <a:xfrm>
            <a:off x="9102967" y="4699367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/>
              <a:t>C</a:t>
            </a:r>
            <a:endParaRPr sz="9600"/>
          </a:p>
        </p:txBody>
      </p:sp>
      <p:cxnSp>
        <p:nvCxnSpPr>
          <p:cNvPr id="411" name="Google Shape;411;p53"/>
          <p:cNvCxnSpPr>
            <a:stCxn id="404" idx="2"/>
            <a:endCxn id="408" idx="0"/>
          </p:cNvCxnSpPr>
          <p:nvPr/>
        </p:nvCxnSpPr>
        <p:spPr>
          <a:xfrm>
            <a:off x="9139517" y="3929700"/>
            <a:ext cx="0" cy="3084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53"/>
          <p:cNvSpPr/>
          <p:nvPr/>
        </p:nvSpPr>
        <p:spPr>
          <a:xfrm>
            <a:off x="558667" y="4217300"/>
            <a:ext cx="3300900" cy="2444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3"/>
          <p:cNvSpPr txBox="1"/>
          <p:nvPr/>
        </p:nvSpPr>
        <p:spPr>
          <a:xfrm>
            <a:off x="824067" y="4658033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>
                <a:solidFill>
                  <a:srgbClr val="6AA84F"/>
                </a:solidFill>
              </a:rPr>
              <a:t>C</a:t>
            </a:r>
            <a:endParaRPr sz="9600">
              <a:solidFill>
                <a:srgbClr val="6AA84F"/>
              </a:solidFill>
            </a:endParaRPr>
          </a:p>
        </p:txBody>
      </p:sp>
      <p:sp>
        <p:nvSpPr>
          <p:cNvPr id="414" name="Google Shape;414;p53"/>
          <p:cNvSpPr txBox="1"/>
          <p:nvPr/>
        </p:nvSpPr>
        <p:spPr>
          <a:xfrm>
            <a:off x="2172567" y="4678700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/>
              <a:t>D</a:t>
            </a:r>
            <a:endParaRPr sz="9600"/>
          </a:p>
        </p:txBody>
      </p:sp>
      <p:cxnSp>
        <p:nvCxnSpPr>
          <p:cNvPr id="415" name="Google Shape;415;p53"/>
          <p:cNvCxnSpPr>
            <a:stCxn id="412" idx="3"/>
            <a:endCxn id="408" idx="1"/>
          </p:cNvCxnSpPr>
          <p:nvPr/>
        </p:nvCxnSpPr>
        <p:spPr>
          <a:xfrm>
            <a:off x="3859567" y="5439650"/>
            <a:ext cx="3629400" cy="207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Escucharon hablar de Bitcoin 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Cadena de bloques</a:t>
            </a:r>
            <a:endParaRPr/>
          </a:p>
        </p:txBody>
      </p:sp>
      <p:sp>
        <p:nvSpPr>
          <p:cNvPr id="421" name="Google Shape;421;p54"/>
          <p:cNvSpPr/>
          <p:nvPr/>
        </p:nvSpPr>
        <p:spPr>
          <a:xfrm>
            <a:off x="757900" y="1540033"/>
            <a:ext cx="3300900" cy="2444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4"/>
          <p:cNvSpPr txBox="1"/>
          <p:nvPr/>
        </p:nvSpPr>
        <p:spPr>
          <a:xfrm>
            <a:off x="1809500" y="2001433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/>
              <a:t>A</a:t>
            </a:r>
            <a:endParaRPr sz="9600"/>
          </a:p>
        </p:txBody>
      </p:sp>
      <p:sp>
        <p:nvSpPr>
          <p:cNvPr id="423" name="Google Shape;423;p54"/>
          <p:cNvSpPr/>
          <p:nvPr/>
        </p:nvSpPr>
        <p:spPr>
          <a:xfrm>
            <a:off x="7709100" y="1540033"/>
            <a:ext cx="3300900" cy="2444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4"/>
          <p:cNvSpPr txBox="1"/>
          <p:nvPr/>
        </p:nvSpPr>
        <p:spPr>
          <a:xfrm>
            <a:off x="7974500" y="1980767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>
                <a:solidFill>
                  <a:srgbClr val="6AA84F"/>
                </a:solidFill>
              </a:rPr>
              <a:t>A</a:t>
            </a:r>
            <a:endParaRPr sz="9600">
              <a:solidFill>
                <a:srgbClr val="6AA84F"/>
              </a:solidFill>
            </a:endParaRPr>
          </a:p>
        </p:txBody>
      </p:sp>
      <p:sp>
        <p:nvSpPr>
          <p:cNvPr id="425" name="Google Shape;425;p54"/>
          <p:cNvSpPr txBox="1"/>
          <p:nvPr/>
        </p:nvSpPr>
        <p:spPr>
          <a:xfrm>
            <a:off x="9323000" y="2001433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>
                <a:solidFill>
                  <a:srgbClr val="FF0000"/>
                </a:solidFill>
              </a:rPr>
              <a:t>Q</a:t>
            </a:r>
            <a:endParaRPr sz="9600">
              <a:solidFill>
                <a:srgbClr val="FF0000"/>
              </a:solidFill>
            </a:endParaRPr>
          </a:p>
        </p:txBody>
      </p:sp>
      <p:cxnSp>
        <p:nvCxnSpPr>
          <p:cNvPr id="426" name="Google Shape;426;p54"/>
          <p:cNvCxnSpPr>
            <a:stCxn id="421" idx="3"/>
            <a:endCxn id="423" idx="1"/>
          </p:cNvCxnSpPr>
          <p:nvPr/>
        </p:nvCxnSpPr>
        <p:spPr>
          <a:xfrm>
            <a:off x="4058800" y="2762383"/>
            <a:ext cx="3650400" cy="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54"/>
          <p:cNvSpPr/>
          <p:nvPr/>
        </p:nvSpPr>
        <p:spPr>
          <a:xfrm>
            <a:off x="7709100" y="4191400"/>
            <a:ext cx="3300900" cy="2444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4"/>
          <p:cNvSpPr txBox="1"/>
          <p:nvPr/>
        </p:nvSpPr>
        <p:spPr>
          <a:xfrm>
            <a:off x="7974500" y="4632133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>
                <a:solidFill>
                  <a:srgbClr val="6AA84F"/>
                </a:solidFill>
              </a:rPr>
              <a:t>B</a:t>
            </a:r>
            <a:endParaRPr sz="9600">
              <a:solidFill>
                <a:srgbClr val="6AA84F"/>
              </a:solidFill>
            </a:endParaRPr>
          </a:p>
        </p:txBody>
      </p:sp>
      <p:sp>
        <p:nvSpPr>
          <p:cNvPr id="429" name="Google Shape;429;p54"/>
          <p:cNvSpPr txBox="1"/>
          <p:nvPr/>
        </p:nvSpPr>
        <p:spPr>
          <a:xfrm>
            <a:off x="9323000" y="4652800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/>
              <a:t>C</a:t>
            </a:r>
            <a:endParaRPr sz="9600"/>
          </a:p>
        </p:txBody>
      </p:sp>
      <p:cxnSp>
        <p:nvCxnSpPr>
          <p:cNvPr id="430" name="Google Shape;430;p54"/>
          <p:cNvCxnSpPr>
            <a:stCxn id="423" idx="2"/>
            <a:endCxn id="427" idx="0"/>
          </p:cNvCxnSpPr>
          <p:nvPr/>
        </p:nvCxnSpPr>
        <p:spPr>
          <a:xfrm>
            <a:off x="9359550" y="3984733"/>
            <a:ext cx="0" cy="2067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54"/>
          <p:cNvSpPr/>
          <p:nvPr/>
        </p:nvSpPr>
        <p:spPr>
          <a:xfrm>
            <a:off x="778700" y="4170733"/>
            <a:ext cx="3300900" cy="2444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4"/>
          <p:cNvSpPr txBox="1"/>
          <p:nvPr/>
        </p:nvSpPr>
        <p:spPr>
          <a:xfrm>
            <a:off x="1044100" y="4611467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>
                <a:solidFill>
                  <a:srgbClr val="6AA84F"/>
                </a:solidFill>
              </a:rPr>
              <a:t>C</a:t>
            </a:r>
            <a:endParaRPr sz="9600">
              <a:solidFill>
                <a:srgbClr val="6AA84F"/>
              </a:solidFill>
            </a:endParaRPr>
          </a:p>
        </p:txBody>
      </p:sp>
      <p:sp>
        <p:nvSpPr>
          <p:cNvPr id="433" name="Google Shape;433;p54"/>
          <p:cNvSpPr txBox="1"/>
          <p:nvPr/>
        </p:nvSpPr>
        <p:spPr>
          <a:xfrm>
            <a:off x="2392600" y="4632133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/>
              <a:t>D</a:t>
            </a:r>
            <a:endParaRPr sz="9600"/>
          </a:p>
        </p:txBody>
      </p:sp>
      <p:cxnSp>
        <p:nvCxnSpPr>
          <p:cNvPr id="434" name="Google Shape;434;p54"/>
          <p:cNvCxnSpPr>
            <a:stCxn id="431" idx="3"/>
            <a:endCxn id="427" idx="1"/>
          </p:cNvCxnSpPr>
          <p:nvPr/>
        </p:nvCxnSpPr>
        <p:spPr>
          <a:xfrm>
            <a:off x="4079600" y="5393083"/>
            <a:ext cx="3629400" cy="207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Cadena de bloques</a:t>
            </a:r>
            <a:endParaRPr/>
          </a:p>
        </p:txBody>
      </p:sp>
      <p:sp>
        <p:nvSpPr>
          <p:cNvPr id="440" name="Google Shape;440;p55"/>
          <p:cNvSpPr/>
          <p:nvPr/>
        </p:nvSpPr>
        <p:spPr>
          <a:xfrm>
            <a:off x="757900" y="1540033"/>
            <a:ext cx="3300900" cy="2444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5"/>
          <p:cNvSpPr txBox="1"/>
          <p:nvPr/>
        </p:nvSpPr>
        <p:spPr>
          <a:xfrm>
            <a:off x="1809500" y="2001433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/>
              <a:t>A</a:t>
            </a:r>
            <a:endParaRPr sz="9600"/>
          </a:p>
        </p:txBody>
      </p:sp>
      <p:sp>
        <p:nvSpPr>
          <p:cNvPr id="442" name="Google Shape;442;p55"/>
          <p:cNvSpPr/>
          <p:nvPr/>
        </p:nvSpPr>
        <p:spPr>
          <a:xfrm>
            <a:off x="7709100" y="1540033"/>
            <a:ext cx="3300900" cy="2444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5"/>
          <p:cNvSpPr txBox="1"/>
          <p:nvPr/>
        </p:nvSpPr>
        <p:spPr>
          <a:xfrm>
            <a:off x="7974500" y="1980767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>
                <a:solidFill>
                  <a:srgbClr val="6AA84F"/>
                </a:solidFill>
              </a:rPr>
              <a:t>A</a:t>
            </a:r>
            <a:endParaRPr sz="9600">
              <a:solidFill>
                <a:srgbClr val="6AA84F"/>
              </a:solidFill>
            </a:endParaRPr>
          </a:p>
        </p:txBody>
      </p:sp>
      <p:sp>
        <p:nvSpPr>
          <p:cNvPr id="444" name="Google Shape;444;p55"/>
          <p:cNvSpPr txBox="1"/>
          <p:nvPr/>
        </p:nvSpPr>
        <p:spPr>
          <a:xfrm>
            <a:off x="9323000" y="2001433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>
                <a:solidFill>
                  <a:srgbClr val="FF0000"/>
                </a:solidFill>
              </a:rPr>
              <a:t>Q</a:t>
            </a:r>
            <a:endParaRPr sz="9600">
              <a:solidFill>
                <a:srgbClr val="FF0000"/>
              </a:solidFill>
            </a:endParaRPr>
          </a:p>
        </p:txBody>
      </p:sp>
      <p:cxnSp>
        <p:nvCxnSpPr>
          <p:cNvPr id="445" name="Google Shape;445;p55"/>
          <p:cNvCxnSpPr>
            <a:stCxn id="440" idx="3"/>
            <a:endCxn id="442" idx="1"/>
          </p:cNvCxnSpPr>
          <p:nvPr/>
        </p:nvCxnSpPr>
        <p:spPr>
          <a:xfrm>
            <a:off x="4058800" y="2762383"/>
            <a:ext cx="3650400" cy="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55"/>
          <p:cNvSpPr/>
          <p:nvPr/>
        </p:nvSpPr>
        <p:spPr>
          <a:xfrm>
            <a:off x="7709100" y="4191400"/>
            <a:ext cx="3300900" cy="2444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5"/>
          <p:cNvSpPr txBox="1"/>
          <p:nvPr/>
        </p:nvSpPr>
        <p:spPr>
          <a:xfrm>
            <a:off x="7974500" y="4632133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>
                <a:solidFill>
                  <a:srgbClr val="6AA84F"/>
                </a:solidFill>
              </a:rPr>
              <a:t>B</a:t>
            </a:r>
            <a:endParaRPr sz="9600">
              <a:solidFill>
                <a:srgbClr val="6AA84F"/>
              </a:solidFill>
            </a:endParaRPr>
          </a:p>
        </p:txBody>
      </p:sp>
      <p:sp>
        <p:nvSpPr>
          <p:cNvPr id="448" name="Google Shape;448;p55"/>
          <p:cNvSpPr txBox="1"/>
          <p:nvPr/>
        </p:nvSpPr>
        <p:spPr>
          <a:xfrm>
            <a:off x="9323000" y="4652800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/>
              <a:t>C</a:t>
            </a:r>
            <a:endParaRPr sz="9600"/>
          </a:p>
        </p:txBody>
      </p:sp>
      <p:cxnSp>
        <p:nvCxnSpPr>
          <p:cNvPr id="449" name="Google Shape;449;p55"/>
          <p:cNvCxnSpPr>
            <a:stCxn id="442" idx="2"/>
            <a:endCxn id="446" idx="0"/>
          </p:cNvCxnSpPr>
          <p:nvPr/>
        </p:nvCxnSpPr>
        <p:spPr>
          <a:xfrm>
            <a:off x="9359550" y="3984733"/>
            <a:ext cx="0" cy="2067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55"/>
          <p:cNvSpPr/>
          <p:nvPr/>
        </p:nvSpPr>
        <p:spPr>
          <a:xfrm>
            <a:off x="778700" y="4170733"/>
            <a:ext cx="3300900" cy="2444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5"/>
          <p:cNvSpPr txBox="1"/>
          <p:nvPr/>
        </p:nvSpPr>
        <p:spPr>
          <a:xfrm>
            <a:off x="1044100" y="4611467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>
                <a:solidFill>
                  <a:srgbClr val="6AA84F"/>
                </a:solidFill>
              </a:rPr>
              <a:t>C</a:t>
            </a:r>
            <a:endParaRPr sz="9600">
              <a:solidFill>
                <a:srgbClr val="6AA84F"/>
              </a:solidFill>
            </a:endParaRPr>
          </a:p>
        </p:txBody>
      </p:sp>
      <p:sp>
        <p:nvSpPr>
          <p:cNvPr id="452" name="Google Shape;452;p55"/>
          <p:cNvSpPr txBox="1"/>
          <p:nvPr/>
        </p:nvSpPr>
        <p:spPr>
          <a:xfrm>
            <a:off x="2392600" y="4632133"/>
            <a:ext cx="12393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/>
              <a:t>D</a:t>
            </a:r>
            <a:endParaRPr sz="9600"/>
          </a:p>
        </p:txBody>
      </p:sp>
      <p:cxnSp>
        <p:nvCxnSpPr>
          <p:cNvPr id="453" name="Google Shape;453;p55"/>
          <p:cNvCxnSpPr>
            <a:stCxn id="450" idx="3"/>
            <a:endCxn id="446" idx="1"/>
          </p:cNvCxnSpPr>
          <p:nvPr/>
        </p:nvCxnSpPr>
        <p:spPr>
          <a:xfrm>
            <a:off x="4079600" y="5393083"/>
            <a:ext cx="3629400" cy="207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5"/>
          <p:cNvCxnSpPr/>
          <p:nvPr/>
        </p:nvCxnSpPr>
        <p:spPr>
          <a:xfrm flipH="1" rot="10800000">
            <a:off x="7108733" y="891067"/>
            <a:ext cx="4547700" cy="3398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5"/>
          <p:cNvCxnSpPr/>
          <p:nvPr/>
        </p:nvCxnSpPr>
        <p:spPr>
          <a:xfrm rot="10800000">
            <a:off x="7315100" y="1025967"/>
            <a:ext cx="4145700" cy="3288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Blockchain</a:t>
            </a:r>
            <a:endParaRPr/>
          </a:p>
        </p:txBody>
      </p:sp>
      <p:sp>
        <p:nvSpPr>
          <p:cNvPr id="461" name="Google Shape;461;p56"/>
          <p:cNvSpPr txBox="1"/>
          <p:nvPr/>
        </p:nvSpPr>
        <p:spPr>
          <a:xfrm>
            <a:off x="415600" y="1711900"/>
            <a:ext cx="6027300" cy="58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215900" lvl="0" marL="30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1" lang="es-AR" sz="3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Transparencia</a:t>
            </a:r>
            <a:endParaRPr b="1" sz="37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15900" lvl="0" marL="30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1" lang="es-AR" sz="3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Inmutabilidad</a:t>
            </a:r>
            <a:endParaRPr b="1" sz="37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15900" lvl="0" marL="30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1" lang="es-AR" sz="3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Bajo Costo</a:t>
            </a:r>
            <a:endParaRPr b="1" sz="37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15900" lvl="0" marL="30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1" lang="es-AR" sz="3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Transacciones rápidas</a:t>
            </a:r>
            <a:endParaRPr b="1" sz="37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15900" lvl="0" marL="30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1" lang="es-AR" sz="3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Seguridad</a:t>
            </a:r>
            <a:endParaRPr b="1" sz="37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30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rgbClr val="38761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62" name="Google Shape;4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2800" y="1980717"/>
            <a:ext cx="5150633" cy="28965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" name="Google Shape;463;p56"/>
          <p:cNvGrpSpPr/>
          <p:nvPr/>
        </p:nvGrpSpPr>
        <p:grpSpPr>
          <a:xfrm>
            <a:off x="135466" y="6149801"/>
            <a:ext cx="11566398" cy="588683"/>
            <a:chOff x="135466" y="6302201"/>
            <a:chExt cx="11566398" cy="588683"/>
          </a:xfrm>
        </p:grpSpPr>
        <p:pic>
          <p:nvPicPr>
            <p:cNvPr id="464" name="Google Shape;464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62388" y="6302201"/>
              <a:ext cx="839476" cy="5886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" name="Google Shape;465;p56"/>
            <p:cNvSpPr txBox="1"/>
            <p:nvPr/>
          </p:nvSpPr>
          <p:spPr>
            <a:xfrm>
              <a:off x="135466" y="6458042"/>
              <a:ext cx="1002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>
                  <a:solidFill>
                    <a:srgbClr val="00659D"/>
                  </a:solidFill>
                  <a:latin typeface="Open Sans"/>
                  <a:ea typeface="Open Sans"/>
                  <a:cs typeface="Open Sans"/>
                  <a:sym typeface="Open Sans"/>
                </a:rPr>
                <a:t>19/12/2018</a:t>
              </a:r>
              <a:endParaRPr sz="1200">
                <a:solidFill>
                  <a:srgbClr val="00659D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Contratos inteligentes</a:t>
            </a:r>
            <a:endParaRPr/>
          </a:p>
        </p:txBody>
      </p:sp>
      <p:sp>
        <p:nvSpPr>
          <p:cNvPr id="471" name="Google Shape;471;p57"/>
          <p:cNvSpPr txBox="1"/>
          <p:nvPr/>
        </p:nvSpPr>
        <p:spPr>
          <a:xfrm>
            <a:off x="415600" y="1711900"/>
            <a:ext cx="6027300" cy="58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215900" lvl="0" marL="30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1" lang="es-AR" sz="3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Transparencia</a:t>
            </a:r>
            <a:endParaRPr b="1" sz="37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15900" lvl="0" marL="30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1" lang="es-AR" sz="3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Inmutabilidad</a:t>
            </a:r>
            <a:endParaRPr b="1" sz="37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15900" lvl="0" marL="30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1" lang="es-AR" sz="3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Bajo Costo</a:t>
            </a:r>
            <a:endParaRPr b="1" sz="37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15900" lvl="0" marL="30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1" lang="es-AR" sz="3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Transacciones rápidas</a:t>
            </a:r>
            <a:endParaRPr b="1" sz="37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15900" lvl="0" marL="30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1" lang="es-AR" sz="3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Seguridad</a:t>
            </a:r>
            <a:endParaRPr b="1" sz="37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30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•"/>
            </a:pPr>
            <a:r>
              <a:rPr b="1" lang="es-AR" sz="3700">
                <a:solidFill>
                  <a:srgbClr val="3876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 - Verificable</a:t>
            </a:r>
            <a:endParaRPr b="1" sz="3700">
              <a:solidFill>
                <a:srgbClr val="38761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30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•"/>
            </a:pPr>
            <a:r>
              <a:rPr b="1" lang="es-AR" sz="3700">
                <a:solidFill>
                  <a:srgbClr val="3876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 - Ejecutable</a:t>
            </a:r>
            <a:endParaRPr b="1" sz="3700">
              <a:solidFill>
                <a:srgbClr val="38761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30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•"/>
            </a:pPr>
            <a:r>
              <a:rPr b="1" lang="es-AR" sz="3700">
                <a:solidFill>
                  <a:srgbClr val="3876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Conciliación Automática</a:t>
            </a:r>
            <a:endParaRPr b="1" sz="3700">
              <a:solidFill>
                <a:srgbClr val="38761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72" name="Google Shape;4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267" y="2225333"/>
            <a:ext cx="5587335" cy="33674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3" name="Google Shape;473;p57"/>
          <p:cNvGrpSpPr/>
          <p:nvPr/>
        </p:nvGrpSpPr>
        <p:grpSpPr>
          <a:xfrm>
            <a:off x="135466" y="6149801"/>
            <a:ext cx="11566398" cy="588683"/>
            <a:chOff x="135466" y="6302201"/>
            <a:chExt cx="11566398" cy="588683"/>
          </a:xfrm>
        </p:grpSpPr>
        <p:pic>
          <p:nvPicPr>
            <p:cNvPr id="474" name="Google Shape;474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62388" y="6302201"/>
              <a:ext cx="839476" cy="5886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" name="Google Shape;475;p57"/>
            <p:cNvSpPr txBox="1"/>
            <p:nvPr/>
          </p:nvSpPr>
          <p:spPr>
            <a:xfrm>
              <a:off x="135466" y="6458042"/>
              <a:ext cx="1002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>
                  <a:solidFill>
                    <a:srgbClr val="00659D"/>
                  </a:solidFill>
                  <a:latin typeface="Open Sans"/>
                  <a:ea typeface="Open Sans"/>
                  <a:cs typeface="Open Sans"/>
                  <a:sym typeface="Open Sans"/>
                </a:rPr>
                <a:t>19/12/2018</a:t>
              </a:r>
              <a:endParaRPr sz="1200">
                <a:solidFill>
                  <a:srgbClr val="00659D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58"/>
          <p:cNvGrpSpPr/>
          <p:nvPr/>
        </p:nvGrpSpPr>
        <p:grpSpPr>
          <a:xfrm>
            <a:off x="135466" y="6149801"/>
            <a:ext cx="11566398" cy="588683"/>
            <a:chOff x="135466" y="6302201"/>
            <a:chExt cx="11566398" cy="588683"/>
          </a:xfrm>
        </p:grpSpPr>
        <p:pic>
          <p:nvPicPr>
            <p:cNvPr id="481" name="Google Shape;481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62388" y="6302201"/>
              <a:ext cx="839476" cy="5886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58"/>
            <p:cNvSpPr txBox="1"/>
            <p:nvPr/>
          </p:nvSpPr>
          <p:spPr>
            <a:xfrm>
              <a:off x="135466" y="6458042"/>
              <a:ext cx="1002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>
                  <a:solidFill>
                    <a:srgbClr val="00659D"/>
                  </a:solidFill>
                  <a:latin typeface="Open Sans"/>
                  <a:ea typeface="Open Sans"/>
                  <a:cs typeface="Open Sans"/>
                  <a:sym typeface="Open Sans"/>
                </a:rPr>
                <a:t>19/12/2018</a:t>
              </a:r>
              <a:endParaRPr sz="1200">
                <a:solidFill>
                  <a:srgbClr val="00659D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83" name="Google Shape;483;p58"/>
          <p:cNvSpPr txBox="1"/>
          <p:nvPr/>
        </p:nvSpPr>
        <p:spPr>
          <a:xfrm>
            <a:off x="1143000" y="609600"/>
            <a:ext cx="98754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</a:pPr>
            <a:r>
              <a:rPr lang="es-AR" sz="4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Arquitectura</a:t>
            </a:r>
            <a:endParaRPr sz="4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4" name="Google Shape;48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350" y="2786650"/>
            <a:ext cx="2405875" cy="16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0875" y="2748850"/>
            <a:ext cx="2502024" cy="16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89725" y="2917350"/>
            <a:ext cx="1603925" cy="160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8"/>
          <p:cNvSpPr/>
          <p:nvPr/>
        </p:nvSpPr>
        <p:spPr>
          <a:xfrm>
            <a:off x="3320150" y="3519725"/>
            <a:ext cx="1603800" cy="2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8"/>
          <p:cNvSpPr/>
          <p:nvPr/>
        </p:nvSpPr>
        <p:spPr>
          <a:xfrm>
            <a:off x="7018550" y="3519725"/>
            <a:ext cx="2575500" cy="2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9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Casos de uso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1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" y="0"/>
            <a:ext cx="12191987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Escucharon hablar de Bitcoin ?</a:t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9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4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0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8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033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6133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9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4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0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8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033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6133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475" y="2601800"/>
            <a:ext cx="3641148" cy="361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5"/>
          <p:cNvSpPr txBox="1"/>
          <p:nvPr/>
        </p:nvSpPr>
        <p:spPr>
          <a:xfrm>
            <a:off x="1434600" y="1383000"/>
            <a:ext cx="102876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tecnología está, lo que faltan son los desarrolladores</a:t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6"/>
          <p:cNvSpPr txBox="1"/>
          <p:nvPr/>
        </p:nvSpPr>
        <p:spPr>
          <a:xfrm>
            <a:off x="5085400" y="582350"/>
            <a:ext cx="675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800">
                <a:solidFill>
                  <a:srgbClr val="FFFFFF"/>
                </a:solidFill>
                <a:highlight>
                  <a:srgbClr val="274E13"/>
                </a:highlight>
              </a:rPr>
              <a:t>Contratos inteligentes asegurados por la red de Bitcoin</a:t>
            </a:r>
            <a:endParaRPr b="1" sz="2800">
              <a:solidFill>
                <a:srgbClr val="FFFFFF"/>
              </a:solidFill>
              <a:highlight>
                <a:srgbClr val="274E13"/>
              </a:highlight>
            </a:endParaRPr>
          </a:p>
        </p:txBody>
      </p:sp>
      <p:sp>
        <p:nvSpPr>
          <p:cNvPr id="531" name="Google Shape;531;p66"/>
          <p:cNvSpPr txBox="1"/>
          <p:nvPr/>
        </p:nvSpPr>
        <p:spPr>
          <a:xfrm>
            <a:off x="5183800" y="6062750"/>
            <a:ext cx="675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800">
                <a:solidFill>
                  <a:srgbClr val="FFFFFF"/>
                </a:solidFill>
                <a:highlight>
                  <a:srgbClr val="274E13"/>
                </a:highlight>
              </a:rPr>
              <a:t>http://</a:t>
            </a:r>
            <a:r>
              <a:rPr b="1" lang="es-AR" sz="2800">
                <a:solidFill>
                  <a:srgbClr val="FFFFFF"/>
                </a:solidFill>
                <a:highlight>
                  <a:srgbClr val="274E13"/>
                </a:highlight>
              </a:rPr>
              <a:t>www.</a:t>
            </a:r>
            <a:r>
              <a:rPr b="1" lang="es-AR" sz="2800">
                <a:solidFill>
                  <a:srgbClr val="FFFFFF"/>
                </a:solidFill>
                <a:highlight>
                  <a:srgbClr val="274E13"/>
                </a:highlight>
              </a:rPr>
              <a:t>rsk.co</a:t>
            </a:r>
            <a:endParaRPr b="1" sz="2800">
              <a:solidFill>
                <a:srgbClr val="FFFFFF"/>
              </a:solidFill>
              <a:highlight>
                <a:srgbClr val="274E13"/>
              </a:highlight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67"/>
          <p:cNvGrpSpPr/>
          <p:nvPr/>
        </p:nvGrpSpPr>
        <p:grpSpPr>
          <a:xfrm>
            <a:off x="135466" y="6149801"/>
            <a:ext cx="11566398" cy="588683"/>
            <a:chOff x="135466" y="6302201"/>
            <a:chExt cx="11566398" cy="588683"/>
          </a:xfrm>
        </p:grpSpPr>
        <p:pic>
          <p:nvPicPr>
            <p:cNvPr id="537" name="Google Shape;537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62388" y="6302201"/>
              <a:ext cx="839476" cy="5886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" name="Google Shape;538;p67"/>
            <p:cNvSpPr txBox="1"/>
            <p:nvPr/>
          </p:nvSpPr>
          <p:spPr>
            <a:xfrm>
              <a:off x="135466" y="6458042"/>
              <a:ext cx="1002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>
                  <a:solidFill>
                    <a:srgbClr val="00659D"/>
                  </a:solidFill>
                  <a:latin typeface="Open Sans"/>
                  <a:ea typeface="Open Sans"/>
                  <a:cs typeface="Open Sans"/>
                  <a:sym typeface="Open Sans"/>
                </a:rPr>
                <a:t>19/12/2018</a:t>
              </a:r>
              <a:endParaRPr sz="1200">
                <a:solidFill>
                  <a:srgbClr val="00659D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539" name="Google Shape;53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80175"/>
            <a:ext cx="12192000" cy="59778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7"/>
          <p:cNvSpPr txBox="1"/>
          <p:nvPr/>
        </p:nvSpPr>
        <p:spPr>
          <a:xfrm>
            <a:off x="2876406" y="0"/>
            <a:ext cx="64392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http://educate.rsk.co</a:t>
            </a:r>
            <a:endParaRPr b="1" sz="4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68"/>
          <p:cNvGrpSpPr/>
          <p:nvPr/>
        </p:nvGrpSpPr>
        <p:grpSpPr>
          <a:xfrm>
            <a:off x="135466" y="6149801"/>
            <a:ext cx="11566398" cy="588683"/>
            <a:chOff x="135466" y="6302201"/>
            <a:chExt cx="11566398" cy="588683"/>
          </a:xfrm>
        </p:grpSpPr>
        <p:pic>
          <p:nvPicPr>
            <p:cNvPr id="546" name="Google Shape;546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62388" y="6302201"/>
              <a:ext cx="839476" cy="5886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7" name="Google Shape;547;p68"/>
            <p:cNvSpPr txBox="1"/>
            <p:nvPr/>
          </p:nvSpPr>
          <p:spPr>
            <a:xfrm>
              <a:off x="135466" y="6458042"/>
              <a:ext cx="1002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>
                  <a:solidFill>
                    <a:srgbClr val="00659D"/>
                  </a:solidFill>
                  <a:latin typeface="Open Sans"/>
                  <a:ea typeface="Open Sans"/>
                  <a:cs typeface="Open Sans"/>
                  <a:sym typeface="Open Sans"/>
                </a:rPr>
                <a:t>19/12/2018</a:t>
              </a:r>
              <a:endParaRPr sz="1200">
                <a:solidFill>
                  <a:srgbClr val="00659D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48" name="Google Shape;548;p68"/>
          <p:cNvSpPr txBox="1"/>
          <p:nvPr/>
        </p:nvSpPr>
        <p:spPr>
          <a:xfrm>
            <a:off x="1143000" y="609600"/>
            <a:ext cx="98754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</a:pPr>
            <a:r>
              <a:rPr lang="es-AR" sz="4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Sumate !</a:t>
            </a:r>
            <a:endParaRPr sz="4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9" name="Google Shape;54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075" y="2401050"/>
            <a:ext cx="7989175" cy="20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8"/>
          <p:cNvSpPr txBox="1"/>
          <p:nvPr/>
        </p:nvSpPr>
        <p:spPr>
          <a:xfrm>
            <a:off x="3860863" y="1862900"/>
            <a:ext cx="42396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@rsksmart</a:t>
            </a:r>
            <a:endParaRPr b="1" sz="4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1" name="Google Shape;551;p68"/>
          <p:cNvSpPr txBox="1"/>
          <p:nvPr/>
        </p:nvSpPr>
        <p:spPr>
          <a:xfrm>
            <a:off x="3976188" y="4545800"/>
            <a:ext cx="42396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@sebaleoperez</a:t>
            </a:r>
            <a:endParaRPr b="1" sz="4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9"/>
          <p:cNvSpPr txBox="1"/>
          <p:nvPr>
            <p:ph type="ctrTitle"/>
          </p:nvPr>
        </p:nvSpPr>
        <p:spPr>
          <a:xfrm>
            <a:off x="1109980" y="882376"/>
            <a:ext cx="9966960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Open Sans"/>
              <a:buNone/>
            </a:pPr>
            <a:r>
              <a:rPr lang="es-AR">
                <a:latin typeface="Open Sans"/>
                <a:ea typeface="Open Sans"/>
                <a:cs typeface="Open Sans"/>
                <a:sym typeface="Open Sans"/>
              </a:rPr>
              <a:t>¡MUCHAS GRACIAS!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7" name="Google Shape;557;p69"/>
          <p:cNvSpPr txBox="1"/>
          <p:nvPr>
            <p:ph idx="1" type="subTitle"/>
          </p:nvPr>
        </p:nvSpPr>
        <p:spPr>
          <a:xfrm>
            <a:off x="1998133" y="3869634"/>
            <a:ext cx="8238068" cy="1388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s-AR">
                <a:latin typeface="Open Sans"/>
                <a:ea typeface="Open Sans"/>
                <a:cs typeface="Open Sans"/>
                <a:sym typeface="Open Sans"/>
              </a:rPr>
              <a:t>Follow me: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</a:pPr>
            <a:r>
              <a:rPr lang="es-AR">
                <a:latin typeface="Open Sans"/>
                <a:ea typeface="Open Sans"/>
                <a:cs typeface="Open Sans"/>
                <a:sym typeface="Open Sans"/>
              </a:rPr>
              <a:t>@sebaleoperez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</a:pPr>
            <a:r>
              <a:rPr lang="es-AR">
                <a:latin typeface="Open Sans"/>
                <a:ea typeface="Open Sans"/>
                <a:cs typeface="Open Sans"/>
                <a:sym typeface="Open Sans"/>
              </a:rPr>
              <a:t>www.rsk.co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8" name="Google Shape;55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1126" y="666506"/>
            <a:ext cx="2624667" cy="184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s-AR"/>
              <a:t>Saben que es Bitcoin ?</a:t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9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4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0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8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033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6133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9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4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0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8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033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6133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Saben que es Bitcoin ?</a:t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9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4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0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8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033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9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4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8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033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6133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s-AR"/>
              <a:t>No vale decir “es como una moneda virtual”</a:t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9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4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0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8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033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9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4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8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033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6133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No vale decir “es como una moneda virtual”</a:t>
            </a:r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9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0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033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4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8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6133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Han operado con criptomonedas ?</a:t>
            </a:r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9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000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033" y="15601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4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800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6133" y="4201767"/>
            <a:ext cx="1617100" cy="25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se">
  <a:themeElements>
    <a:clrScheme name="Personalizado 7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D53D3D"/>
      </a:accent1>
      <a:accent2>
        <a:srgbClr val="4C4C72"/>
      </a:accent2>
      <a:accent3>
        <a:srgbClr val="A3A3C1"/>
      </a:accent3>
      <a:accent4>
        <a:srgbClr val="FF8427"/>
      </a:accent4>
      <a:accent5>
        <a:srgbClr val="CC9900"/>
      </a:accent5>
      <a:accent6>
        <a:srgbClr val="B22600"/>
      </a:accent6>
      <a:hlink>
        <a:srgbClr val="0070C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